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9" r:id="rId4"/>
    <p:sldId id="260" r:id="rId5"/>
    <p:sldId id="285" r:id="rId6"/>
    <p:sldId id="287" r:id="rId7"/>
    <p:sldId id="290" r:id="rId8"/>
    <p:sldId id="291" r:id="rId9"/>
    <p:sldId id="288" r:id="rId10"/>
    <p:sldId id="289" r:id="rId11"/>
    <p:sldId id="265" r:id="rId12"/>
    <p:sldId id="267" r:id="rId13"/>
    <p:sldId id="28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6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306" y="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4CD9FF-F201-4637-8D40-A902174B7930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184CFD9A-7300-429F-AF11-D98824DF2EDF}">
      <dgm:prSet phldrT="[文字]"/>
      <dgm:spPr/>
      <dgm:t>
        <a:bodyPr/>
        <a:lstStyle/>
        <a:p>
          <a:r>
            <a:rPr lang="zh-TW" altLang="en-US" dirty="0"/>
            <a:t>陳思瑜</a:t>
          </a:r>
        </a:p>
      </dgm:t>
    </dgm:pt>
    <dgm:pt modelId="{DF87523A-4990-4DC9-9E38-7CDB9D5A48E0}" type="parTrans" cxnId="{0E4208D9-B4FF-40E2-9FB3-301B8E222C82}">
      <dgm:prSet/>
      <dgm:spPr/>
      <dgm:t>
        <a:bodyPr/>
        <a:lstStyle/>
        <a:p>
          <a:endParaRPr lang="zh-TW" altLang="en-US"/>
        </a:p>
      </dgm:t>
    </dgm:pt>
    <dgm:pt modelId="{63B0DC85-5A3E-4235-9A83-98D4D5964CFD}" type="sibTrans" cxnId="{0E4208D9-B4FF-40E2-9FB3-301B8E222C82}">
      <dgm:prSet/>
      <dgm:spPr/>
      <dgm:t>
        <a:bodyPr/>
        <a:lstStyle/>
        <a:p>
          <a:endParaRPr lang="zh-TW" altLang="en-US"/>
        </a:p>
      </dgm:t>
    </dgm:pt>
    <dgm:pt modelId="{97F99D5D-D7FD-4174-BFB6-426ECDAF8064}">
      <dgm:prSet phldrT="[文字]"/>
      <dgm:spPr/>
      <dgm:t>
        <a:bodyPr/>
        <a:lstStyle/>
        <a:p>
          <a:r>
            <a:rPr lang="en-US" altLang="zh-TW" dirty="0"/>
            <a:t>API</a:t>
          </a:r>
          <a:r>
            <a:rPr lang="zh-TW" altLang="en-US" dirty="0"/>
            <a:t> </a:t>
          </a:r>
          <a:r>
            <a:rPr lang="en-US" altLang="zh-TW" dirty="0"/>
            <a:t>server ( Express )</a:t>
          </a:r>
          <a:endParaRPr lang="zh-TW" altLang="en-US" dirty="0"/>
        </a:p>
      </dgm:t>
    </dgm:pt>
    <dgm:pt modelId="{E13C4AE1-EC83-4E06-B6DD-B9462579B868}" type="parTrans" cxnId="{AF87C6D8-080F-40C5-AADA-1CA2DC054CBD}">
      <dgm:prSet/>
      <dgm:spPr/>
      <dgm:t>
        <a:bodyPr/>
        <a:lstStyle/>
        <a:p>
          <a:endParaRPr lang="zh-TW" altLang="en-US"/>
        </a:p>
      </dgm:t>
    </dgm:pt>
    <dgm:pt modelId="{2289779A-ABA3-4FE8-8BC1-29AC9CCE3A84}" type="sibTrans" cxnId="{AF87C6D8-080F-40C5-AADA-1CA2DC054CBD}">
      <dgm:prSet/>
      <dgm:spPr/>
      <dgm:t>
        <a:bodyPr/>
        <a:lstStyle/>
        <a:p>
          <a:endParaRPr lang="zh-TW" altLang="en-US"/>
        </a:p>
      </dgm:t>
    </dgm:pt>
    <dgm:pt modelId="{5DA92C96-7DD6-49B7-985C-DA993A18479B}">
      <dgm:prSet phldrT="[文字]"/>
      <dgm:spPr/>
      <dgm:t>
        <a:bodyPr/>
        <a:lstStyle/>
        <a:p>
          <a:r>
            <a:rPr lang="zh-TW" altLang="en-US" dirty="0"/>
            <a:t>郭英杰</a:t>
          </a:r>
        </a:p>
      </dgm:t>
    </dgm:pt>
    <dgm:pt modelId="{3E70C7D8-4536-4BC5-AE02-F62EFA9339B8}" type="parTrans" cxnId="{70455C0A-CB10-4328-B4D9-6FE88844D3EF}">
      <dgm:prSet/>
      <dgm:spPr/>
      <dgm:t>
        <a:bodyPr/>
        <a:lstStyle/>
        <a:p>
          <a:endParaRPr lang="zh-TW" altLang="en-US"/>
        </a:p>
      </dgm:t>
    </dgm:pt>
    <dgm:pt modelId="{07E5CB86-699C-487F-ADAD-2D56AC2DA106}" type="sibTrans" cxnId="{70455C0A-CB10-4328-B4D9-6FE88844D3EF}">
      <dgm:prSet/>
      <dgm:spPr/>
      <dgm:t>
        <a:bodyPr/>
        <a:lstStyle/>
        <a:p>
          <a:endParaRPr lang="zh-TW" altLang="en-US"/>
        </a:p>
      </dgm:t>
    </dgm:pt>
    <dgm:pt modelId="{C0EE8400-CCED-439F-AAB0-0D902F3CD12C}">
      <dgm:prSet phldrT="[文字]"/>
      <dgm:spPr/>
      <dgm:t>
        <a:bodyPr/>
        <a:lstStyle/>
        <a:p>
          <a:r>
            <a:rPr lang="en-US" altLang="zh-TW" dirty="0"/>
            <a:t>Client ( React )</a:t>
          </a:r>
          <a:endParaRPr lang="zh-TW" altLang="en-US" dirty="0"/>
        </a:p>
      </dgm:t>
    </dgm:pt>
    <dgm:pt modelId="{1482C53E-FC8B-4801-B8D2-74B7369651B3}" type="parTrans" cxnId="{1A1F0C07-E5C6-447A-8358-5FD367D83974}">
      <dgm:prSet/>
      <dgm:spPr/>
      <dgm:t>
        <a:bodyPr/>
        <a:lstStyle/>
        <a:p>
          <a:endParaRPr lang="zh-TW" altLang="en-US"/>
        </a:p>
      </dgm:t>
    </dgm:pt>
    <dgm:pt modelId="{5956DDCA-5E6D-497A-A9A4-7536603ACA19}" type="sibTrans" cxnId="{1A1F0C07-E5C6-447A-8358-5FD367D83974}">
      <dgm:prSet/>
      <dgm:spPr/>
      <dgm:t>
        <a:bodyPr/>
        <a:lstStyle/>
        <a:p>
          <a:endParaRPr lang="zh-TW" altLang="en-US"/>
        </a:p>
      </dgm:t>
    </dgm:pt>
    <dgm:pt modelId="{E2E4714C-E08C-45C7-AE74-70176DD93588}">
      <dgm:prSet phldrT="[文字]"/>
      <dgm:spPr/>
      <dgm:t>
        <a:bodyPr/>
        <a:lstStyle/>
        <a:p>
          <a:r>
            <a:rPr lang="zh-TW" altLang="en-US" dirty="0"/>
            <a:t>介面設計</a:t>
          </a:r>
        </a:p>
      </dgm:t>
    </dgm:pt>
    <dgm:pt modelId="{4FEB1E3D-AC0D-4AC0-AB09-AB8A3423CEFD}" type="parTrans" cxnId="{859F34FA-D2B3-42D8-AEA7-9B0EB10038F5}">
      <dgm:prSet/>
      <dgm:spPr/>
      <dgm:t>
        <a:bodyPr/>
        <a:lstStyle/>
        <a:p>
          <a:endParaRPr lang="zh-TW" altLang="en-US"/>
        </a:p>
      </dgm:t>
    </dgm:pt>
    <dgm:pt modelId="{D134C76F-EFED-4290-88F3-35259C4076A1}" type="sibTrans" cxnId="{859F34FA-D2B3-42D8-AEA7-9B0EB10038F5}">
      <dgm:prSet/>
      <dgm:spPr/>
      <dgm:t>
        <a:bodyPr/>
        <a:lstStyle/>
        <a:p>
          <a:endParaRPr lang="zh-TW" altLang="en-US"/>
        </a:p>
      </dgm:t>
    </dgm:pt>
    <dgm:pt modelId="{0158FE3F-C62C-4313-B237-D011EA0F8494}">
      <dgm:prSet phldrT="[文字]"/>
      <dgm:spPr/>
      <dgm:t>
        <a:bodyPr/>
        <a:lstStyle/>
        <a:p>
          <a:r>
            <a:rPr lang="en-US" altLang="zh-TW" dirty="0"/>
            <a:t>Account System</a:t>
          </a:r>
          <a:endParaRPr lang="zh-TW" altLang="en-US" dirty="0"/>
        </a:p>
      </dgm:t>
    </dgm:pt>
    <dgm:pt modelId="{FB704FF7-C397-452E-A615-DB0DCD4C5E48}" type="parTrans" cxnId="{8FB88D68-E2C0-4558-A9FB-D5D4BDA06F2A}">
      <dgm:prSet/>
      <dgm:spPr/>
      <dgm:t>
        <a:bodyPr/>
        <a:lstStyle/>
        <a:p>
          <a:endParaRPr lang="zh-TW" altLang="en-US"/>
        </a:p>
      </dgm:t>
    </dgm:pt>
    <dgm:pt modelId="{288CE08A-8BBB-44A6-95A7-CEAB95EFE969}" type="sibTrans" cxnId="{8FB88D68-E2C0-4558-A9FB-D5D4BDA06F2A}">
      <dgm:prSet/>
      <dgm:spPr/>
      <dgm:t>
        <a:bodyPr/>
        <a:lstStyle/>
        <a:p>
          <a:endParaRPr lang="zh-TW" altLang="en-US"/>
        </a:p>
      </dgm:t>
    </dgm:pt>
    <dgm:pt modelId="{0614D1E6-8B79-46BD-9A1A-4E05408BCD92}">
      <dgm:prSet phldrT="[文字]"/>
      <dgm:spPr/>
      <dgm:t>
        <a:bodyPr/>
        <a:lstStyle/>
        <a:p>
          <a:r>
            <a:rPr lang="en-US" altLang="zh-TW" dirty="0"/>
            <a:t>RESTful API</a:t>
          </a:r>
          <a:endParaRPr lang="zh-TW" altLang="en-US" dirty="0"/>
        </a:p>
      </dgm:t>
    </dgm:pt>
    <dgm:pt modelId="{E275755D-1A49-4B39-A4A1-08BBA9F14489}" type="parTrans" cxnId="{7A43E787-C22A-4D63-887D-43F1B32025E3}">
      <dgm:prSet/>
      <dgm:spPr/>
      <dgm:t>
        <a:bodyPr/>
        <a:lstStyle/>
        <a:p>
          <a:endParaRPr lang="zh-TW" altLang="en-US"/>
        </a:p>
      </dgm:t>
    </dgm:pt>
    <dgm:pt modelId="{1137AD4D-CE22-4872-A84A-370F5C2347E8}" type="sibTrans" cxnId="{7A43E787-C22A-4D63-887D-43F1B32025E3}">
      <dgm:prSet/>
      <dgm:spPr/>
      <dgm:t>
        <a:bodyPr/>
        <a:lstStyle/>
        <a:p>
          <a:endParaRPr lang="zh-TW" altLang="en-US"/>
        </a:p>
      </dgm:t>
    </dgm:pt>
    <dgm:pt modelId="{CD7818DB-BE09-479E-BFC7-2BF0F444EFDD}">
      <dgm:prSet phldrT="[文字]"/>
      <dgm:spPr/>
      <dgm:t>
        <a:bodyPr/>
        <a:lstStyle/>
        <a:p>
          <a:r>
            <a:rPr lang="zh-TW" altLang="en-US" dirty="0"/>
            <a:t>修復</a:t>
          </a:r>
          <a:r>
            <a:rPr lang="en-US" altLang="zh-TW" dirty="0"/>
            <a:t>bug</a:t>
          </a:r>
          <a:endParaRPr lang="zh-TW" altLang="en-US" dirty="0"/>
        </a:p>
      </dgm:t>
    </dgm:pt>
    <dgm:pt modelId="{DDC9656E-EE45-40DF-83AC-C048359FF5FA}" type="parTrans" cxnId="{F910C838-A8D0-4BC6-AAC3-5F14A0186928}">
      <dgm:prSet/>
      <dgm:spPr/>
      <dgm:t>
        <a:bodyPr/>
        <a:lstStyle/>
        <a:p>
          <a:endParaRPr lang="zh-TW" altLang="en-US"/>
        </a:p>
      </dgm:t>
    </dgm:pt>
    <dgm:pt modelId="{A86A3AA7-7F7F-496C-A14A-D5A15BF6955B}" type="sibTrans" cxnId="{F910C838-A8D0-4BC6-AAC3-5F14A0186928}">
      <dgm:prSet/>
      <dgm:spPr/>
      <dgm:t>
        <a:bodyPr/>
        <a:lstStyle/>
        <a:p>
          <a:endParaRPr lang="zh-TW" altLang="en-US"/>
        </a:p>
      </dgm:t>
    </dgm:pt>
    <dgm:pt modelId="{87742E5D-2A06-46A6-85A4-E900F79F8CC9}" type="pres">
      <dgm:prSet presAssocID="{214CD9FF-F201-4637-8D40-A902174B7930}" presName="theList" presStyleCnt="0">
        <dgm:presLayoutVars>
          <dgm:dir/>
          <dgm:animLvl val="lvl"/>
          <dgm:resizeHandles val="exact"/>
        </dgm:presLayoutVars>
      </dgm:prSet>
      <dgm:spPr/>
    </dgm:pt>
    <dgm:pt modelId="{7B990FBC-A5AA-4D9D-9B1B-26514C327356}" type="pres">
      <dgm:prSet presAssocID="{184CFD9A-7300-429F-AF11-D98824DF2EDF}" presName="compNode" presStyleCnt="0"/>
      <dgm:spPr/>
    </dgm:pt>
    <dgm:pt modelId="{867F85B2-6AB9-497F-9426-F98E33CFC062}" type="pres">
      <dgm:prSet presAssocID="{184CFD9A-7300-429F-AF11-D98824DF2EDF}" presName="aNode" presStyleLbl="bgShp" presStyleIdx="0" presStyleCnt="2"/>
      <dgm:spPr/>
    </dgm:pt>
    <dgm:pt modelId="{10250DB9-D38C-4FAC-854D-4978BA5BBAA4}" type="pres">
      <dgm:prSet presAssocID="{184CFD9A-7300-429F-AF11-D98824DF2EDF}" presName="textNode" presStyleLbl="bgShp" presStyleIdx="0" presStyleCnt="2"/>
      <dgm:spPr/>
    </dgm:pt>
    <dgm:pt modelId="{82ACEB93-0EA0-43C7-94B4-16954054560E}" type="pres">
      <dgm:prSet presAssocID="{184CFD9A-7300-429F-AF11-D98824DF2EDF}" presName="compChildNode" presStyleCnt="0"/>
      <dgm:spPr/>
    </dgm:pt>
    <dgm:pt modelId="{E61FF497-9814-4CB4-AFDC-295492F5921D}" type="pres">
      <dgm:prSet presAssocID="{184CFD9A-7300-429F-AF11-D98824DF2EDF}" presName="theInnerList" presStyleCnt="0"/>
      <dgm:spPr/>
    </dgm:pt>
    <dgm:pt modelId="{65945099-88BB-476A-9890-E384A6600122}" type="pres">
      <dgm:prSet presAssocID="{97F99D5D-D7FD-4174-BFB6-426ECDAF8064}" presName="childNode" presStyleLbl="node1" presStyleIdx="0" presStyleCnt="2">
        <dgm:presLayoutVars>
          <dgm:bulletEnabled val="1"/>
        </dgm:presLayoutVars>
      </dgm:prSet>
      <dgm:spPr/>
    </dgm:pt>
    <dgm:pt modelId="{E780BCF0-EB2B-45EA-9C6D-F1A59CFB8D95}" type="pres">
      <dgm:prSet presAssocID="{184CFD9A-7300-429F-AF11-D98824DF2EDF}" presName="aSpace" presStyleCnt="0"/>
      <dgm:spPr/>
    </dgm:pt>
    <dgm:pt modelId="{441DEC01-1EE3-4174-9126-66B806C2DE3F}" type="pres">
      <dgm:prSet presAssocID="{5DA92C96-7DD6-49B7-985C-DA993A18479B}" presName="compNode" presStyleCnt="0"/>
      <dgm:spPr/>
    </dgm:pt>
    <dgm:pt modelId="{604506C9-D6BE-467C-AA13-9CCDAE9F745B}" type="pres">
      <dgm:prSet presAssocID="{5DA92C96-7DD6-49B7-985C-DA993A18479B}" presName="aNode" presStyleLbl="bgShp" presStyleIdx="1" presStyleCnt="2"/>
      <dgm:spPr/>
    </dgm:pt>
    <dgm:pt modelId="{70BEB6C9-B878-4E94-9C45-BDD00AB2266A}" type="pres">
      <dgm:prSet presAssocID="{5DA92C96-7DD6-49B7-985C-DA993A18479B}" presName="textNode" presStyleLbl="bgShp" presStyleIdx="1" presStyleCnt="2"/>
      <dgm:spPr/>
    </dgm:pt>
    <dgm:pt modelId="{85EB0B58-4128-4E62-B95C-A898057A444A}" type="pres">
      <dgm:prSet presAssocID="{5DA92C96-7DD6-49B7-985C-DA993A18479B}" presName="compChildNode" presStyleCnt="0"/>
      <dgm:spPr/>
    </dgm:pt>
    <dgm:pt modelId="{96C95BB5-F0B8-4A87-9254-E5DBDF061DCB}" type="pres">
      <dgm:prSet presAssocID="{5DA92C96-7DD6-49B7-985C-DA993A18479B}" presName="theInnerList" presStyleCnt="0"/>
      <dgm:spPr/>
    </dgm:pt>
    <dgm:pt modelId="{01F1B9C3-997F-4040-B721-F20B4C2A412A}" type="pres">
      <dgm:prSet presAssocID="{C0EE8400-CCED-439F-AAB0-0D902F3CD12C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1A1F0C07-E5C6-447A-8358-5FD367D83974}" srcId="{5DA92C96-7DD6-49B7-985C-DA993A18479B}" destId="{C0EE8400-CCED-439F-AAB0-0D902F3CD12C}" srcOrd="0" destOrd="0" parTransId="{1482C53E-FC8B-4801-B8D2-74B7369651B3}" sibTransId="{5956DDCA-5E6D-497A-A9A4-7536603ACA19}"/>
    <dgm:cxn modelId="{70455C0A-CB10-4328-B4D9-6FE88844D3EF}" srcId="{214CD9FF-F201-4637-8D40-A902174B7930}" destId="{5DA92C96-7DD6-49B7-985C-DA993A18479B}" srcOrd="1" destOrd="0" parTransId="{3E70C7D8-4536-4BC5-AE02-F62EFA9339B8}" sibTransId="{07E5CB86-699C-487F-ADAD-2D56AC2DA106}"/>
    <dgm:cxn modelId="{E6B16C12-DCE9-44FC-969C-0483DD7EEE99}" type="presOf" srcId="{E2E4714C-E08C-45C7-AE74-70176DD93588}" destId="{01F1B9C3-997F-4040-B721-F20B4C2A412A}" srcOrd="0" destOrd="1" presId="urn:microsoft.com/office/officeart/2005/8/layout/lProcess2"/>
    <dgm:cxn modelId="{D52DC614-8D40-41AC-AB77-F18F032B221A}" type="presOf" srcId="{C0EE8400-CCED-439F-AAB0-0D902F3CD12C}" destId="{01F1B9C3-997F-4040-B721-F20B4C2A412A}" srcOrd="0" destOrd="0" presId="urn:microsoft.com/office/officeart/2005/8/layout/lProcess2"/>
    <dgm:cxn modelId="{F910C838-A8D0-4BC6-AAC3-5F14A0186928}" srcId="{C0EE8400-CCED-439F-AAB0-0D902F3CD12C}" destId="{CD7818DB-BE09-479E-BFC7-2BF0F444EFDD}" srcOrd="1" destOrd="0" parTransId="{DDC9656E-EE45-40DF-83AC-C048359FF5FA}" sibTransId="{A86A3AA7-7F7F-496C-A14A-D5A15BF6955B}"/>
    <dgm:cxn modelId="{8FB88D68-E2C0-4558-A9FB-D5D4BDA06F2A}" srcId="{97F99D5D-D7FD-4174-BFB6-426ECDAF8064}" destId="{0158FE3F-C62C-4313-B237-D011EA0F8494}" srcOrd="0" destOrd="0" parTransId="{FB704FF7-C397-452E-A615-DB0DCD4C5E48}" sibTransId="{288CE08A-8BBB-44A6-95A7-CEAB95EFE969}"/>
    <dgm:cxn modelId="{17F10670-0FD4-4020-9D13-7B513C614A91}" type="presOf" srcId="{0614D1E6-8B79-46BD-9A1A-4E05408BCD92}" destId="{65945099-88BB-476A-9890-E384A6600122}" srcOrd="0" destOrd="2" presId="urn:microsoft.com/office/officeart/2005/8/layout/lProcess2"/>
    <dgm:cxn modelId="{F95D2D58-F88C-4B2A-BC6C-A33328CA5DE6}" type="presOf" srcId="{0158FE3F-C62C-4313-B237-D011EA0F8494}" destId="{65945099-88BB-476A-9890-E384A6600122}" srcOrd="0" destOrd="1" presId="urn:microsoft.com/office/officeart/2005/8/layout/lProcess2"/>
    <dgm:cxn modelId="{4E886983-F82E-4635-9D8C-AB28EA107E8B}" type="presOf" srcId="{5DA92C96-7DD6-49B7-985C-DA993A18479B}" destId="{70BEB6C9-B878-4E94-9C45-BDD00AB2266A}" srcOrd="1" destOrd="0" presId="urn:microsoft.com/office/officeart/2005/8/layout/lProcess2"/>
    <dgm:cxn modelId="{1E78B284-6912-4187-86A1-68493BF25DEC}" type="presOf" srcId="{184CFD9A-7300-429F-AF11-D98824DF2EDF}" destId="{867F85B2-6AB9-497F-9426-F98E33CFC062}" srcOrd="0" destOrd="0" presId="urn:microsoft.com/office/officeart/2005/8/layout/lProcess2"/>
    <dgm:cxn modelId="{7A43E787-C22A-4D63-887D-43F1B32025E3}" srcId="{97F99D5D-D7FD-4174-BFB6-426ECDAF8064}" destId="{0614D1E6-8B79-46BD-9A1A-4E05408BCD92}" srcOrd="1" destOrd="0" parTransId="{E275755D-1A49-4B39-A4A1-08BBA9F14489}" sibTransId="{1137AD4D-CE22-4872-A84A-370F5C2347E8}"/>
    <dgm:cxn modelId="{9541FB89-54E6-4E2D-9679-75FA483E5C73}" type="presOf" srcId="{97F99D5D-D7FD-4174-BFB6-426ECDAF8064}" destId="{65945099-88BB-476A-9890-E384A6600122}" srcOrd="0" destOrd="0" presId="urn:microsoft.com/office/officeart/2005/8/layout/lProcess2"/>
    <dgm:cxn modelId="{CD509ABB-A91A-4436-A337-C3C503BF297C}" type="presOf" srcId="{214CD9FF-F201-4637-8D40-A902174B7930}" destId="{87742E5D-2A06-46A6-85A4-E900F79F8CC9}" srcOrd="0" destOrd="0" presId="urn:microsoft.com/office/officeart/2005/8/layout/lProcess2"/>
    <dgm:cxn modelId="{2B514BCD-2F5D-4B68-B31C-E1A24839F0BC}" type="presOf" srcId="{5DA92C96-7DD6-49B7-985C-DA993A18479B}" destId="{604506C9-D6BE-467C-AA13-9CCDAE9F745B}" srcOrd="0" destOrd="0" presId="urn:microsoft.com/office/officeart/2005/8/layout/lProcess2"/>
    <dgm:cxn modelId="{AF87C6D8-080F-40C5-AADA-1CA2DC054CBD}" srcId="{184CFD9A-7300-429F-AF11-D98824DF2EDF}" destId="{97F99D5D-D7FD-4174-BFB6-426ECDAF8064}" srcOrd="0" destOrd="0" parTransId="{E13C4AE1-EC83-4E06-B6DD-B9462579B868}" sibTransId="{2289779A-ABA3-4FE8-8BC1-29AC9CCE3A84}"/>
    <dgm:cxn modelId="{0E4208D9-B4FF-40E2-9FB3-301B8E222C82}" srcId="{214CD9FF-F201-4637-8D40-A902174B7930}" destId="{184CFD9A-7300-429F-AF11-D98824DF2EDF}" srcOrd="0" destOrd="0" parTransId="{DF87523A-4990-4DC9-9E38-7CDB9D5A48E0}" sibTransId="{63B0DC85-5A3E-4235-9A83-98D4D5964CFD}"/>
    <dgm:cxn modelId="{859F34FA-D2B3-42D8-AEA7-9B0EB10038F5}" srcId="{C0EE8400-CCED-439F-AAB0-0D902F3CD12C}" destId="{E2E4714C-E08C-45C7-AE74-70176DD93588}" srcOrd="0" destOrd="0" parTransId="{4FEB1E3D-AC0D-4AC0-AB09-AB8A3423CEFD}" sibTransId="{D134C76F-EFED-4290-88F3-35259C4076A1}"/>
    <dgm:cxn modelId="{C0F307FF-D59A-435B-9C0B-F6211FD615CC}" type="presOf" srcId="{CD7818DB-BE09-479E-BFC7-2BF0F444EFDD}" destId="{01F1B9C3-997F-4040-B721-F20B4C2A412A}" srcOrd="0" destOrd="2" presId="urn:microsoft.com/office/officeart/2005/8/layout/lProcess2"/>
    <dgm:cxn modelId="{0B5C31FF-FC92-4543-B2E1-15177E19FEE2}" type="presOf" srcId="{184CFD9A-7300-429F-AF11-D98824DF2EDF}" destId="{10250DB9-D38C-4FAC-854D-4978BA5BBAA4}" srcOrd="1" destOrd="0" presId="urn:microsoft.com/office/officeart/2005/8/layout/lProcess2"/>
    <dgm:cxn modelId="{92037133-7866-408D-A8F1-EF4407F1E657}" type="presParOf" srcId="{87742E5D-2A06-46A6-85A4-E900F79F8CC9}" destId="{7B990FBC-A5AA-4D9D-9B1B-26514C327356}" srcOrd="0" destOrd="0" presId="urn:microsoft.com/office/officeart/2005/8/layout/lProcess2"/>
    <dgm:cxn modelId="{50B1A868-A286-4483-98D3-1BC4C4B74987}" type="presParOf" srcId="{7B990FBC-A5AA-4D9D-9B1B-26514C327356}" destId="{867F85B2-6AB9-497F-9426-F98E33CFC062}" srcOrd="0" destOrd="0" presId="urn:microsoft.com/office/officeart/2005/8/layout/lProcess2"/>
    <dgm:cxn modelId="{49CCC967-796C-4184-86C3-EBFBB42B6842}" type="presParOf" srcId="{7B990FBC-A5AA-4D9D-9B1B-26514C327356}" destId="{10250DB9-D38C-4FAC-854D-4978BA5BBAA4}" srcOrd="1" destOrd="0" presId="urn:microsoft.com/office/officeart/2005/8/layout/lProcess2"/>
    <dgm:cxn modelId="{02ACECF7-8F12-429A-AA9E-DE60964246EA}" type="presParOf" srcId="{7B990FBC-A5AA-4D9D-9B1B-26514C327356}" destId="{82ACEB93-0EA0-43C7-94B4-16954054560E}" srcOrd="2" destOrd="0" presId="urn:microsoft.com/office/officeart/2005/8/layout/lProcess2"/>
    <dgm:cxn modelId="{118FEEA6-CB63-42C9-B624-DA0DEF3EDEC8}" type="presParOf" srcId="{82ACEB93-0EA0-43C7-94B4-16954054560E}" destId="{E61FF497-9814-4CB4-AFDC-295492F5921D}" srcOrd="0" destOrd="0" presId="urn:microsoft.com/office/officeart/2005/8/layout/lProcess2"/>
    <dgm:cxn modelId="{0251816D-8B07-4AC9-AD9F-521E1F6870D0}" type="presParOf" srcId="{E61FF497-9814-4CB4-AFDC-295492F5921D}" destId="{65945099-88BB-476A-9890-E384A6600122}" srcOrd="0" destOrd="0" presId="urn:microsoft.com/office/officeart/2005/8/layout/lProcess2"/>
    <dgm:cxn modelId="{8A76E4A4-0C9A-43D8-950A-3FC9ADAD637F}" type="presParOf" srcId="{87742E5D-2A06-46A6-85A4-E900F79F8CC9}" destId="{E780BCF0-EB2B-45EA-9C6D-F1A59CFB8D95}" srcOrd="1" destOrd="0" presId="urn:microsoft.com/office/officeart/2005/8/layout/lProcess2"/>
    <dgm:cxn modelId="{D820E16E-2574-4F94-AEF9-A58080483FB5}" type="presParOf" srcId="{87742E5D-2A06-46A6-85A4-E900F79F8CC9}" destId="{441DEC01-1EE3-4174-9126-66B806C2DE3F}" srcOrd="2" destOrd="0" presId="urn:microsoft.com/office/officeart/2005/8/layout/lProcess2"/>
    <dgm:cxn modelId="{DF79088E-79FF-4823-8C2E-CD5C63FE772E}" type="presParOf" srcId="{441DEC01-1EE3-4174-9126-66B806C2DE3F}" destId="{604506C9-D6BE-467C-AA13-9CCDAE9F745B}" srcOrd="0" destOrd="0" presId="urn:microsoft.com/office/officeart/2005/8/layout/lProcess2"/>
    <dgm:cxn modelId="{509CF779-2FA4-4666-A22B-EC9F8E687CD8}" type="presParOf" srcId="{441DEC01-1EE3-4174-9126-66B806C2DE3F}" destId="{70BEB6C9-B878-4E94-9C45-BDD00AB2266A}" srcOrd="1" destOrd="0" presId="urn:microsoft.com/office/officeart/2005/8/layout/lProcess2"/>
    <dgm:cxn modelId="{E03D7557-98D6-4B87-AF7E-F84E902366F7}" type="presParOf" srcId="{441DEC01-1EE3-4174-9126-66B806C2DE3F}" destId="{85EB0B58-4128-4E62-B95C-A898057A444A}" srcOrd="2" destOrd="0" presId="urn:microsoft.com/office/officeart/2005/8/layout/lProcess2"/>
    <dgm:cxn modelId="{83D1B0C2-496D-445E-BD6B-5188079FB6F7}" type="presParOf" srcId="{85EB0B58-4128-4E62-B95C-A898057A444A}" destId="{96C95BB5-F0B8-4A87-9254-E5DBDF061DCB}" srcOrd="0" destOrd="0" presId="urn:microsoft.com/office/officeart/2005/8/layout/lProcess2"/>
    <dgm:cxn modelId="{5A851CE7-9702-4BB4-A7C3-3E957F92FB5F}" type="presParOf" srcId="{96C95BB5-F0B8-4A87-9254-E5DBDF061DCB}" destId="{01F1B9C3-997F-4040-B721-F20B4C2A412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F85B2-6AB9-497F-9426-F98E33CFC062}">
      <dsp:nvSpPr>
        <dsp:cNvPr id="0" name=""/>
        <dsp:cNvSpPr/>
      </dsp:nvSpPr>
      <dsp:spPr>
        <a:xfrm>
          <a:off x="5181" y="0"/>
          <a:ext cx="4984728" cy="405923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kern="1200" dirty="0"/>
            <a:t>陳思瑜</a:t>
          </a:r>
        </a:p>
      </dsp:txBody>
      <dsp:txXfrm>
        <a:off x="5181" y="0"/>
        <a:ext cx="4984728" cy="1217771"/>
      </dsp:txXfrm>
    </dsp:sp>
    <dsp:sp modelId="{65945099-88BB-476A-9890-E384A6600122}">
      <dsp:nvSpPr>
        <dsp:cNvPr id="0" name=""/>
        <dsp:cNvSpPr/>
      </dsp:nvSpPr>
      <dsp:spPr>
        <a:xfrm>
          <a:off x="503654" y="1217771"/>
          <a:ext cx="3987782" cy="26385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80010" rIns="106680" bIns="8001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200" kern="1200" dirty="0"/>
            <a:t>API</a:t>
          </a:r>
          <a:r>
            <a:rPr lang="zh-TW" altLang="en-US" sz="4200" kern="1200" dirty="0"/>
            <a:t> </a:t>
          </a:r>
          <a:r>
            <a:rPr lang="en-US" altLang="zh-TW" sz="4200" kern="1200" dirty="0"/>
            <a:t>server ( Express )</a:t>
          </a:r>
          <a:endParaRPr lang="zh-TW" altLang="en-US" sz="42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3300" kern="1200" dirty="0"/>
            <a:t>Account System</a:t>
          </a:r>
          <a:endParaRPr lang="zh-TW" alt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3300" kern="1200" dirty="0"/>
            <a:t>RESTful API</a:t>
          </a:r>
          <a:endParaRPr lang="zh-TW" altLang="en-US" sz="3300" kern="1200" dirty="0"/>
        </a:p>
      </dsp:txBody>
      <dsp:txXfrm>
        <a:off x="580933" y="1295050"/>
        <a:ext cx="3833224" cy="2483946"/>
      </dsp:txXfrm>
    </dsp:sp>
    <dsp:sp modelId="{604506C9-D6BE-467C-AA13-9CCDAE9F745B}">
      <dsp:nvSpPr>
        <dsp:cNvPr id="0" name=""/>
        <dsp:cNvSpPr/>
      </dsp:nvSpPr>
      <dsp:spPr>
        <a:xfrm>
          <a:off x="5363764" y="0"/>
          <a:ext cx="4984728" cy="405923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kern="1200" dirty="0"/>
            <a:t>郭英杰</a:t>
          </a:r>
        </a:p>
      </dsp:txBody>
      <dsp:txXfrm>
        <a:off x="5363764" y="0"/>
        <a:ext cx="4984728" cy="1217771"/>
      </dsp:txXfrm>
    </dsp:sp>
    <dsp:sp modelId="{01F1B9C3-997F-4040-B721-F20B4C2A412A}">
      <dsp:nvSpPr>
        <dsp:cNvPr id="0" name=""/>
        <dsp:cNvSpPr/>
      </dsp:nvSpPr>
      <dsp:spPr>
        <a:xfrm>
          <a:off x="5862237" y="1217771"/>
          <a:ext cx="3987782" cy="26385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80010" rIns="106680" bIns="8001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200" kern="1200" dirty="0"/>
            <a:t>Client ( React )</a:t>
          </a:r>
          <a:endParaRPr lang="zh-TW" altLang="en-US" sz="42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3300" kern="1200" dirty="0"/>
            <a:t>介面設計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3300" kern="1200" dirty="0"/>
            <a:t>修復</a:t>
          </a:r>
          <a:r>
            <a:rPr lang="en-US" altLang="zh-TW" sz="3300" kern="1200" dirty="0"/>
            <a:t>bug</a:t>
          </a:r>
          <a:endParaRPr lang="zh-TW" altLang="en-US" sz="3300" kern="1200" dirty="0"/>
        </a:p>
      </dsp:txBody>
      <dsp:txXfrm>
        <a:off x="5939516" y="1295050"/>
        <a:ext cx="3833224" cy="2483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005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86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894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194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02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447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142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588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5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60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40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04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50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5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70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31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1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320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hiteredgreen.com/it/#/hom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B4DA9-C6F0-454F-990F-88BA480D2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G13</a:t>
            </a:r>
            <a:br>
              <a:rPr lang="en-US" altLang="zh-TW" b="1" dirty="0"/>
            </a:br>
            <a:r>
              <a:rPr lang="zh-TW" altLang="en-US" b="1" dirty="0"/>
              <a:t>學生宿舍網路維修管理系統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9DCE58-0E58-4416-A960-CDF39FFBB6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residence network computerized maintenance management system</a:t>
            </a:r>
            <a:r>
              <a:rPr lang="zh-TW" altLang="en-US" dirty="0"/>
              <a:t>，</a:t>
            </a:r>
            <a:r>
              <a:rPr lang="en-US" altLang="zh-TW" b="1" dirty="0" err="1"/>
              <a:t>ResNetCMMS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874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865344-FD9E-4FA3-97FF-56277D30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 </a:t>
            </a:r>
            <a:r>
              <a:rPr lang="zh-TW" altLang="en-US" b="1" dirty="0"/>
              <a:t>日誌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57D811-C5BC-41EB-90A6-65BA53132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69" y="1580050"/>
            <a:ext cx="4401155" cy="405875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將加解密、</a:t>
            </a:r>
            <a:r>
              <a:rPr lang="en-US" altLang="zh-TW" sz="2800" dirty="0"/>
              <a:t>API</a:t>
            </a:r>
            <a:r>
              <a:rPr lang="zh-TW" altLang="en-US" sz="2800" dirty="0"/>
              <a:t>日誌分別存進</a:t>
            </a:r>
            <a:r>
              <a:rPr lang="en-US" altLang="zh-TW" sz="2800" dirty="0"/>
              <a:t>Log</a:t>
            </a:r>
            <a:r>
              <a:rPr lang="zh-TW" altLang="en-US" sz="2800" dirty="0"/>
              <a:t>檔，方便觀看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453A9B-0569-453D-BEB7-AE5EB1E9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2" y="1781175"/>
            <a:ext cx="5267325" cy="5372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A29AA5-7739-4D0D-8DFA-9B073168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4" y="2728912"/>
            <a:ext cx="51816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6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Client Extensions - cont.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C96E3-DDA8-473C-8BE7-B317805C4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2588" y="1809750"/>
            <a:ext cx="7496175" cy="4248150"/>
          </a:xfrm>
        </p:spPr>
        <p:txBody>
          <a:bodyPr numCol="1">
            <a:normAutofit/>
          </a:bodyPr>
          <a:lstStyle/>
          <a:p>
            <a:r>
              <a:rPr lang="en-US" altLang="zh-TW" sz="4000" dirty="0"/>
              <a:t>http-proxy-middleware</a:t>
            </a:r>
          </a:p>
          <a:p>
            <a:r>
              <a:rPr lang="en-US" altLang="zh-TW" sz="4000" dirty="0" err="1"/>
              <a:t>jwt</a:t>
            </a:r>
            <a:r>
              <a:rPr lang="en-US" altLang="zh-TW" sz="4000" dirty="0"/>
              <a:t>-decode</a:t>
            </a:r>
          </a:p>
          <a:p>
            <a:r>
              <a:rPr lang="en-US" altLang="zh-TW" sz="4000" dirty="0"/>
              <a:t>@material-</a:t>
            </a:r>
            <a:r>
              <a:rPr lang="en-US" altLang="zh-TW" sz="4000" dirty="0" err="1"/>
              <a:t>ui</a:t>
            </a:r>
            <a:r>
              <a:rPr lang="en-US" altLang="zh-TW" sz="4000" dirty="0"/>
              <a:t>/core</a:t>
            </a:r>
          </a:p>
          <a:p>
            <a:r>
              <a:rPr lang="en-US" altLang="zh-TW" sz="4000" dirty="0"/>
              <a:t>@material-</a:t>
            </a:r>
            <a:r>
              <a:rPr lang="en-US" altLang="zh-TW" sz="4000" dirty="0" err="1"/>
              <a:t>ui</a:t>
            </a:r>
            <a:r>
              <a:rPr lang="en-US" altLang="zh-TW" sz="4000" dirty="0"/>
              <a:t>/icons</a:t>
            </a:r>
          </a:p>
          <a:p>
            <a:endParaRPr lang="en-US" altLang="zh-TW" sz="4000" dirty="0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7801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Loading Animation</a:t>
            </a:r>
            <a:endParaRPr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EB5425-8350-42A3-BB90-676AE469E1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9B7F6C-4355-4F95-9764-D11D4C68E5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0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hlinkClick r:id="rId2"/>
              </a:rPr>
              <a:t>Loading Animation - idea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DC26E9-8783-4FA0-A096-D1E91DCF0D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000" y="1643625"/>
            <a:ext cx="9720000" cy="52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0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Page Loading</a:t>
            </a:r>
            <a:endParaRPr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7BACDC-1583-46A9-9E97-C944069D5D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251CBB-0C4E-485C-969F-05F6F0AA80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6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Index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26278D-1A31-43E2-9E97-D1FF46DB34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D94A52-7A4A-4786-8754-A0E07D49A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Analysis Repair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568177-608B-4452-A724-6C52EDD38C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E298869-2774-43F7-AD0F-647769DD23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CRUD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2BB938-04B0-4FDD-AF2C-E26B21F3BF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AF6D8E-5E3A-4B06-A36D-C7F9A97990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12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CRUD Navbar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D02517-C80F-462F-A945-556F1DC24E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C86558-B04C-4E68-9148-CE7A9DD466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4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CSV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42045B-FE6E-4B73-8442-EAE2E33746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6A93FA-EAD7-4077-AF83-E3D7CBF77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6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A50B3-32F4-4E7F-8E93-68F191F1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組員及分工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D9A4BB7-4948-4A22-8ABB-E8061E16F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120252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383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Control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0C62C9-9B92-49BB-99B9-51852DDFE6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64E1EE-919E-4996-862B-AD5867AA61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27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Malfunction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993B22-9D7A-4F14-8B83-09D5E41752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D9F298-6E51-4469-9349-1A8BB945E2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79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Processing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E5FD2D-C5A8-40C9-AA63-D5C52344C0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6DC275-730E-4CFA-8308-D1C102101E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8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Profile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063380B-3388-4E9C-B4BB-3496404F1E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2941FC-AD62-426F-9C43-D193D06723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75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Login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2265F8-2B5E-4B61-841A-3B88DEBBCE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CE934F-30AC-4D98-86AA-211073CF44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6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Login - ID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FD1344-9611-49A2-83AD-2C008B8AA7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000" y="1643625"/>
            <a:ext cx="9720000" cy="52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89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Login - Password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811096-7A0E-4E21-BCD9-4A124D860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000" y="1643625"/>
            <a:ext cx="9720000" cy="52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3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Login - Error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E3BD4B-E620-4EE5-94D1-C3B7920435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000" y="1643625"/>
            <a:ext cx="9720000" cy="52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42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E38DA2-6ED2-44E1-8E56-4ECCC76B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Server Extensions - cont.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863FE-F1F9-45B3-9DD9-6D1691E22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36302"/>
          </a:xfrm>
        </p:spPr>
        <p:txBody>
          <a:bodyPr numCol="2">
            <a:normAutofit/>
          </a:bodyPr>
          <a:lstStyle/>
          <a:p>
            <a:r>
              <a:rPr lang="en-US" altLang="zh-TW" sz="4000" dirty="0"/>
              <a:t>express-generator</a:t>
            </a:r>
          </a:p>
          <a:p>
            <a:r>
              <a:rPr lang="en-US" altLang="zh-TW" sz="4000" dirty="0" err="1"/>
              <a:t>nodemon</a:t>
            </a:r>
            <a:endParaRPr lang="en-US" altLang="zh-TW" sz="4000" dirty="0"/>
          </a:p>
          <a:p>
            <a:r>
              <a:rPr lang="en-US" altLang="zh-TW" sz="4000" dirty="0" err="1"/>
              <a:t>sequelize</a:t>
            </a:r>
            <a:endParaRPr lang="en-US" altLang="zh-TW" sz="4000" dirty="0"/>
          </a:p>
          <a:p>
            <a:r>
              <a:rPr lang="en-US" altLang="zh-TW" sz="4000" dirty="0"/>
              <a:t>epilogue</a:t>
            </a:r>
          </a:p>
          <a:p>
            <a:r>
              <a:rPr lang="en-US" altLang="zh-TW" sz="4000" dirty="0"/>
              <a:t>passport</a:t>
            </a:r>
          </a:p>
          <a:p>
            <a:r>
              <a:rPr lang="en-US" altLang="zh-TW" sz="4000" dirty="0"/>
              <a:t>passport-local</a:t>
            </a:r>
          </a:p>
          <a:p>
            <a:r>
              <a:rPr lang="en-US" altLang="zh-TW" sz="4000" dirty="0"/>
              <a:t>passport-</a:t>
            </a:r>
            <a:r>
              <a:rPr lang="en-US" altLang="zh-TW" sz="4000" dirty="0" err="1"/>
              <a:t>jwt</a:t>
            </a:r>
            <a:endParaRPr lang="en-US" altLang="zh-TW" sz="4000" dirty="0"/>
          </a:p>
          <a:p>
            <a:r>
              <a:rPr lang="en-US" altLang="zh-TW" sz="4000" dirty="0" err="1"/>
              <a:t>jsonwebtoken</a:t>
            </a:r>
            <a:endParaRPr lang="en-US" altLang="zh-TW" sz="4000" dirty="0"/>
          </a:p>
          <a:p>
            <a:r>
              <a:rPr lang="en-US" altLang="zh-TW" sz="4000" dirty="0"/>
              <a:t>express-</a:t>
            </a:r>
            <a:r>
              <a:rPr lang="en-US" altLang="zh-TW" sz="4000" dirty="0" err="1"/>
              <a:t>jwt</a:t>
            </a:r>
            <a:endParaRPr lang="en-US" altLang="zh-TW" sz="4000" dirty="0"/>
          </a:p>
          <a:p>
            <a:r>
              <a:rPr lang="en-US" altLang="zh-TW" sz="4000" dirty="0"/>
              <a:t>express-</a:t>
            </a:r>
            <a:r>
              <a:rPr lang="en-US" altLang="zh-TW" sz="4000" dirty="0" err="1"/>
              <a:t>acl</a:t>
            </a:r>
            <a:endParaRPr lang="en-US" altLang="zh-TW" sz="4000" dirty="0"/>
          </a:p>
          <a:p>
            <a:r>
              <a:rPr lang="en-US" altLang="zh-TW" sz="4000" dirty="0" err="1"/>
              <a:t>bcryptjs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255699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33891-CAFD-4841-A130-E079A7DD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0371"/>
            <a:ext cx="10353762" cy="970450"/>
          </a:xfrm>
        </p:spPr>
        <p:txBody>
          <a:bodyPr/>
          <a:lstStyle/>
          <a:p>
            <a:r>
              <a:rPr lang="zh-TW" altLang="en-US" b="1" dirty="0"/>
              <a:t>系統需求說明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0D7245-9973-4FC7-BD6A-A1AB7CC7D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" y="1132114"/>
            <a:ext cx="11996057" cy="5573487"/>
          </a:xfrm>
        </p:spPr>
        <p:txBody>
          <a:bodyPr numCol="2">
            <a:normAutofit lnSpcReduction="10000"/>
          </a:bodyPr>
          <a:lstStyle/>
          <a:p>
            <a:r>
              <a:rPr lang="zh-TW" altLang="en-US" sz="1600" dirty="0"/>
              <a:t>帳戶</a:t>
            </a:r>
            <a:r>
              <a:rPr lang="en-US" altLang="zh-TW" sz="1600" dirty="0"/>
              <a:t>(_account)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、密碼</a:t>
            </a:r>
            <a:r>
              <a:rPr lang="en-US" altLang="zh-TW" sz="1400" dirty="0"/>
              <a:t>(password)</a:t>
            </a:r>
            <a:r>
              <a:rPr lang="zh-TW" altLang="en-US" sz="1400" dirty="0"/>
              <a:t>。其中流水號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</a:p>
          <a:p>
            <a:r>
              <a:rPr lang="zh-TW" altLang="en-US" sz="1600" dirty="0"/>
              <a:t>角色</a:t>
            </a:r>
            <a:r>
              <a:rPr lang="en-US" altLang="zh-TW" sz="1600" dirty="0"/>
              <a:t>(_role)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、名稱</a:t>
            </a:r>
            <a:r>
              <a:rPr lang="en-US" altLang="zh-TW" sz="1400" dirty="0"/>
              <a:t>(name)</a:t>
            </a:r>
            <a:r>
              <a:rPr lang="zh-TW" altLang="en-US" sz="1400" dirty="0"/>
              <a:t>。其中流水號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</a:p>
          <a:p>
            <a:r>
              <a:rPr lang="zh-TW" altLang="en-US" sz="1600" dirty="0"/>
              <a:t>住宿生</a:t>
            </a:r>
            <a:r>
              <a:rPr lang="en-US" altLang="zh-TW" sz="1600" dirty="0"/>
              <a:t>(boarder)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、學號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studentCode</a:t>
            </a:r>
            <a:r>
              <a:rPr lang="en-US" altLang="zh-TW" sz="1400" dirty="0"/>
              <a:t>)</a:t>
            </a:r>
            <a:r>
              <a:rPr lang="zh-TW" altLang="en-US" sz="1400" dirty="0"/>
              <a:t>、姓名</a:t>
            </a:r>
            <a:r>
              <a:rPr lang="en-US" altLang="zh-TW" sz="1400" dirty="0"/>
              <a:t>(name)</a:t>
            </a:r>
            <a:r>
              <a:rPr lang="zh-TW" altLang="en-US" sz="1400" dirty="0"/>
              <a:t>。其中流水號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</a:p>
          <a:p>
            <a:r>
              <a:rPr lang="zh-TW" altLang="en-US" sz="1600" dirty="0"/>
              <a:t>報修單</a:t>
            </a:r>
            <a:r>
              <a:rPr lang="en-US" altLang="zh-TW" sz="1600" dirty="0"/>
              <a:t>(malfunction)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包括單號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、寢室編號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roomNum</a:t>
            </a:r>
            <a:r>
              <a:rPr lang="en-US" altLang="zh-TW" sz="1400" dirty="0"/>
              <a:t>)</a:t>
            </a:r>
            <a:r>
              <a:rPr lang="zh-TW" altLang="en-US" sz="1400" dirty="0"/>
              <a:t>、寢室床號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bedNum</a:t>
            </a:r>
            <a:r>
              <a:rPr lang="en-US" altLang="zh-TW" sz="1400" dirty="0"/>
              <a:t>)</a:t>
            </a:r>
            <a:r>
              <a:rPr lang="zh-TW" altLang="en-US" sz="1400" dirty="0"/>
              <a:t>、報修日期</a:t>
            </a:r>
            <a:r>
              <a:rPr lang="en-US" altLang="zh-TW" sz="1400" dirty="0"/>
              <a:t>(date)</a:t>
            </a:r>
            <a:r>
              <a:rPr lang="zh-TW" altLang="en-US" sz="1400" dirty="0"/>
              <a:t>、報修事項</a:t>
            </a:r>
            <a:r>
              <a:rPr lang="en-US" altLang="zh-TW" sz="1400" dirty="0"/>
              <a:t>(matter)</a:t>
            </a:r>
            <a:r>
              <a:rPr lang="zh-TW" altLang="en-US" sz="1400" dirty="0"/>
              <a:t>、狀況描述</a:t>
            </a:r>
            <a:r>
              <a:rPr lang="en-US" altLang="zh-TW" sz="1400" dirty="0"/>
              <a:t>(desc)</a:t>
            </a:r>
            <a:r>
              <a:rPr lang="zh-TW" altLang="en-US" sz="1400" dirty="0"/>
              <a:t>、方便維修時段</a:t>
            </a:r>
            <a:r>
              <a:rPr lang="en-US" altLang="zh-TW" sz="1400" dirty="0"/>
              <a:t>(time)</a:t>
            </a:r>
            <a:r>
              <a:rPr lang="zh-TW" altLang="en-US" sz="1400" dirty="0"/>
              <a:t>。其中寢室床號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bedNum</a:t>
            </a:r>
            <a:r>
              <a:rPr lang="en-US" altLang="zh-TW" sz="1400" dirty="0"/>
              <a:t>)</a:t>
            </a:r>
            <a:r>
              <a:rPr lang="zh-TW" altLang="en-US" sz="1400" dirty="0"/>
              <a:t>、方便維修時段</a:t>
            </a:r>
            <a:r>
              <a:rPr lang="en-US" altLang="zh-TW" sz="1400" dirty="0"/>
              <a:t>(time)</a:t>
            </a:r>
            <a:r>
              <a:rPr lang="zh-TW" altLang="en-US" sz="1400" dirty="0"/>
              <a:t>可能有多個，且單號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是唯一。此外，報修者</a:t>
            </a:r>
            <a:r>
              <a:rPr lang="en-US" altLang="zh-TW" sz="1400" dirty="0"/>
              <a:t>(</a:t>
            </a:r>
            <a:r>
              <a:rPr lang="zh-TW" altLang="en-US" sz="1400" dirty="0"/>
              <a:t>是一位住宿生</a:t>
            </a:r>
            <a:r>
              <a:rPr lang="en-US" altLang="zh-TW" sz="1400" dirty="0"/>
              <a:t>)</a:t>
            </a:r>
            <a:r>
              <a:rPr lang="zh-TW" altLang="en-US" sz="1400" dirty="0"/>
              <a:t>也必須紀錄。</a:t>
            </a:r>
          </a:p>
          <a:p>
            <a:r>
              <a:rPr lang="zh-TW" altLang="en-US" sz="1600" dirty="0"/>
              <a:t>維修單</a:t>
            </a:r>
            <a:r>
              <a:rPr lang="en-US" altLang="zh-TW" sz="1600" dirty="0"/>
              <a:t>(processing)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、維修日期</a:t>
            </a:r>
            <a:r>
              <a:rPr lang="en-US" altLang="zh-TW" sz="1400" dirty="0"/>
              <a:t>(date)</a:t>
            </a:r>
            <a:r>
              <a:rPr lang="zh-TW" altLang="en-US" sz="1400" dirty="0"/>
              <a:t>、維修結果</a:t>
            </a:r>
            <a:r>
              <a:rPr lang="en-US" altLang="zh-TW" sz="1400" dirty="0"/>
              <a:t>(result)</a:t>
            </a:r>
            <a:r>
              <a:rPr lang="zh-TW" altLang="en-US" sz="1400" dirty="0"/>
              <a:t>、處理內容</a:t>
            </a:r>
            <a:r>
              <a:rPr lang="en-US" altLang="zh-TW" sz="1400" dirty="0"/>
              <a:t>(detail)</a:t>
            </a:r>
            <a:r>
              <a:rPr lang="zh-TW" altLang="en-US" sz="1400" dirty="0"/>
              <a:t>。此外相對應的報修單及維修人員</a:t>
            </a:r>
            <a:r>
              <a:rPr lang="en-US" altLang="zh-TW" sz="1400" dirty="0"/>
              <a:t>(</a:t>
            </a:r>
            <a:r>
              <a:rPr lang="zh-TW" altLang="en-US" sz="1400" dirty="0"/>
              <a:t>是一位工作人員</a:t>
            </a:r>
            <a:r>
              <a:rPr lang="en-US" altLang="zh-TW" sz="1400" dirty="0"/>
              <a:t>)</a:t>
            </a:r>
            <a:r>
              <a:rPr lang="zh-TW" altLang="en-US" sz="1400" dirty="0"/>
              <a:t>都必須紀錄。請注意一張報修單可能有數張維修單，且維修單的流水號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必不同。</a:t>
            </a:r>
          </a:p>
          <a:p>
            <a:r>
              <a:rPr lang="zh-TW" altLang="en-US" sz="1600" dirty="0"/>
              <a:t>工作人員</a:t>
            </a:r>
            <a:r>
              <a:rPr lang="en-US" altLang="zh-TW" sz="1600" dirty="0"/>
              <a:t>(employee)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包括員工編號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、姓名</a:t>
            </a:r>
            <a:r>
              <a:rPr lang="en-US" altLang="zh-TW" sz="1400" dirty="0"/>
              <a:t>(name)</a:t>
            </a:r>
            <a:r>
              <a:rPr lang="zh-TW" altLang="en-US" sz="1400" dirty="0"/>
              <a:t>、身份證字號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IDcard</a:t>
            </a:r>
            <a:r>
              <a:rPr lang="en-US" altLang="zh-TW" sz="1400" dirty="0"/>
              <a:t>)</a:t>
            </a:r>
            <a:r>
              <a:rPr lang="zh-TW" altLang="en-US" sz="1400" dirty="0"/>
              <a:t>。其中員工編號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</a:p>
          <a:p>
            <a:r>
              <a:rPr lang="zh-TW" altLang="en-US" sz="1600" dirty="0"/>
              <a:t>廠商</a:t>
            </a:r>
            <a:r>
              <a:rPr lang="en-US" altLang="zh-TW" sz="1600" dirty="0"/>
              <a:t>(vendor)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、廠商代號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vendorCode</a:t>
            </a:r>
            <a:r>
              <a:rPr lang="en-US" altLang="zh-TW" sz="1400" dirty="0"/>
              <a:t>)</a:t>
            </a:r>
            <a:r>
              <a:rPr lang="zh-TW" altLang="en-US" sz="1400" dirty="0"/>
              <a:t>、名稱</a:t>
            </a:r>
            <a:r>
              <a:rPr lang="en-US" altLang="zh-TW" sz="1400" dirty="0"/>
              <a:t>(name)</a:t>
            </a:r>
            <a:r>
              <a:rPr lang="zh-TW" altLang="en-US" sz="1400" dirty="0"/>
              <a:t>、電話</a:t>
            </a:r>
            <a:r>
              <a:rPr lang="en-US" altLang="zh-TW" sz="1400" dirty="0"/>
              <a:t>(</a:t>
            </a:r>
            <a:r>
              <a:rPr lang="en-US" altLang="zh-TW" sz="1400" dirty="0" err="1"/>
              <a:t>tel</a:t>
            </a:r>
            <a:r>
              <a:rPr lang="en-US" altLang="zh-TW" sz="1400" dirty="0"/>
              <a:t>)</a:t>
            </a:r>
            <a:r>
              <a:rPr lang="zh-TW" altLang="en-US" sz="1400" dirty="0"/>
              <a:t>、電子信箱</a:t>
            </a:r>
            <a:r>
              <a:rPr lang="en-US" altLang="zh-TW" sz="1400" dirty="0"/>
              <a:t>(email)</a:t>
            </a:r>
            <a:r>
              <a:rPr lang="zh-TW" altLang="en-US" sz="1400" dirty="0"/>
              <a:t>、地址</a:t>
            </a:r>
            <a:r>
              <a:rPr lang="en-US" altLang="zh-TW" sz="1400" dirty="0"/>
              <a:t>(</a:t>
            </a:r>
            <a:r>
              <a:rPr lang="en-US" altLang="zh-TW" sz="1400" dirty="0" err="1"/>
              <a:t>addr</a:t>
            </a:r>
            <a:r>
              <a:rPr lang="en-US" altLang="zh-TW" sz="1400" dirty="0"/>
              <a:t>)</a:t>
            </a:r>
            <a:r>
              <a:rPr lang="zh-TW" altLang="en-US" sz="1400" dirty="0"/>
              <a:t>。其中流水號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</a:p>
          <a:p>
            <a:r>
              <a:rPr lang="zh-TW" altLang="en-US" sz="1600" dirty="0"/>
              <a:t>交換器</a:t>
            </a:r>
            <a:r>
              <a:rPr lang="en-US" altLang="zh-TW" sz="1600" dirty="0"/>
              <a:t>(switch)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、交換器代號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switchCode</a:t>
            </a:r>
            <a:r>
              <a:rPr lang="en-US" altLang="zh-TW" sz="1400" dirty="0"/>
              <a:t>)</a:t>
            </a:r>
            <a:r>
              <a:rPr lang="zh-TW" altLang="en-US" sz="1400" dirty="0"/>
              <a:t>、狀態</a:t>
            </a:r>
            <a:r>
              <a:rPr lang="en-US" altLang="zh-TW" sz="1400" dirty="0"/>
              <a:t>(state)</a:t>
            </a:r>
            <a:r>
              <a:rPr lang="zh-TW" altLang="en-US" sz="1400" dirty="0"/>
              <a:t>、規格</a:t>
            </a:r>
            <a:r>
              <a:rPr lang="en-US" altLang="zh-TW" sz="1400" dirty="0"/>
              <a:t>(specification)</a:t>
            </a:r>
            <a:r>
              <a:rPr lang="zh-TW" altLang="en-US" sz="1400" dirty="0"/>
              <a:t>。此外相對應廠商都必須記錄。請注意一個機櫃可能會有數個交換器，而流水號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必不同。</a:t>
            </a:r>
          </a:p>
          <a:p>
            <a:r>
              <a:rPr lang="zh-TW" altLang="en-US" sz="1600" dirty="0"/>
              <a:t>機櫃</a:t>
            </a:r>
            <a:r>
              <a:rPr lang="en-US" altLang="zh-TW" sz="1600" dirty="0"/>
              <a:t>(cabinet)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、機櫃編號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cabinetCode</a:t>
            </a:r>
            <a:r>
              <a:rPr lang="en-US" altLang="zh-TW" sz="1400" dirty="0"/>
              <a:t>)</a:t>
            </a:r>
            <a:r>
              <a:rPr lang="zh-TW" altLang="en-US" sz="1400" dirty="0"/>
              <a:t>、狀態</a:t>
            </a:r>
            <a:r>
              <a:rPr lang="en-US" altLang="zh-TW" sz="1400" dirty="0"/>
              <a:t>(state)</a:t>
            </a:r>
            <a:r>
              <a:rPr lang="zh-TW" altLang="en-US" sz="1400" dirty="0"/>
              <a:t>。其中流水號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  <a:endParaRPr lang="en-US" altLang="zh-TW" sz="1400" dirty="0"/>
          </a:p>
          <a:p>
            <a:pPr lvl="1"/>
            <a:endParaRPr lang="zh-TW" altLang="en-US" sz="1400" dirty="0"/>
          </a:p>
          <a:p>
            <a:r>
              <a:rPr lang="zh-TW" altLang="en-US" sz="1600" dirty="0"/>
              <a:t>此外，工作人員與廠商間有一個關係型態為「申報</a:t>
            </a:r>
            <a:r>
              <a:rPr lang="en-US" altLang="zh-TW" sz="1600" dirty="0"/>
              <a:t>(apply)</a:t>
            </a:r>
            <a:r>
              <a:rPr lang="zh-TW" altLang="en-US" sz="1600" dirty="0"/>
              <a:t>」，並記載申報日期</a:t>
            </a:r>
            <a:r>
              <a:rPr lang="en-US" altLang="zh-TW" sz="1600" dirty="0"/>
              <a:t>(date)</a:t>
            </a:r>
            <a:r>
              <a:rPr lang="zh-TW" altLang="en-US" sz="1600" dirty="0"/>
              <a:t>、送修日期</a:t>
            </a:r>
            <a:r>
              <a:rPr lang="en-US" altLang="zh-TW" sz="1600" dirty="0"/>
              <a:t>(</a:t>
            </a:r>
            <a:r>
              <a:rPr lang="en-US" altLang="zh-TW" sz="1600" dirty="0" err="1"/>
              <a:t>repair_date</a:t>
            </a:r>
            <a:r>
              <a:rPr lang="en-US" altLang="zh-TW" sz="1600" dirty="0"/>
              <a:t>)</a:t>
            </a:r>
            <a:r>
              <a:rPr lang="zh-TW" altLang="en-US" sz="1600" dirty="0"/>
              <a:t>、維修說明</a:t>
            </a:r>
            <a:r>
              <a:rPr lang="en-US" altLang="zh-TW" sz="1600" dirty="0"/>
              <a:t>(desc)</a:t>
            </a:r>
            <a:r>
              <a:rPr lang="zh-TW" altLang="en-US" sz="1600" dirty="0"/>
              <a:t>，並將交換器的狀態公告給所有住宿生知道。</a:t>
            </a:r>
          </a:p>
          <a:p>
            <a:r>
              <a:rPr lang="zh-TW" altLang="en-US" sz="1600" dirty="0"/>
              <a:t>工作人員與機櫃有一關係型態為「清掃</a:t>
            </a:r>
            <a:r>
              <a:rPr lang="en-US" altLang="zh-TW" sz="1600" dirty="0"/>
              <a:t>(sweep)</a:t>
            </a:r>
            <a:r>
              <a:rPr lang="zh-TW" altLang="en-US" sz="1600" dirty="0"/>
              <a:t>」，並記載清掃日期</a:t>
            </a:r>
            <a:r>
              <a:rPr lang="en-US" altLang="zh-TW" sz="1600" dirty="0"/>
              <a:t>(date)</a:t>
            </a:r>
            <a:r>
              <a:rPr lang="zh-TW" altLang="en-US" sz="1600" dirty="0"/>
              <a:t>，此外清掃區域</a:t>
            </a:r>
            <a:r>
              <a:rPr lang="en-US" altLang="zh-TW" sz="1600" dirty="0"/>
              <a:t>(</a:t>
            </a:r>
            <a:r>
              <a:rPr lang="zh-TW" altLang="en-US" sz="1600" dirty="0"/>
              <a:t>是一個機櫃</a:t>
            </a:r>
            <a:r>
              <a:rPr lang="en-US" altLang="zh-TW" sz="1600" dirty="0"/>
              <a:t>)</a:t>
            </a:r>
            <a:r>
              <a:rPr lang="zh-TW" altLang="en-US" sz="1600" dirty="0"/>
              <a:t>也必須紀錄。</a:t>
            </a:r>
            <a:endParaRPr lang="en-US" altLang="zh-TW" sz="1600" dirty="0"/>
          </a:p>
          <a:p>
            <a:r>
              <a:rPr lang="zh-TW" altLang="en-US" sz="1600" dirty="0"/>
              <a:t>帳戶跟角色有一關係型態為「帳戶權限管理</a:t>
            </a:r>
            <a:r>
              <a:rPr lang="en-US" altLang="zh-TW" sz="1600" dirty="0"/>
              <a:t>(_</a:t>
            </a:r>
            <a:r>
              <a:rPr lang="en-US" altLang="zh-TW" sz="1600" dirty="0" err="1"/>
              <a:t>account_role</a:t>
            </a:r>
            <a:r>
              <a:rPr lang="en-US" altLang="zh-TW" sz="1600" dirty="0"/>
              <a:t>)</a:t>
            </a:r>
            <a:r>
              <a:rPr lang="zh-TW" altLang="en-US" sz="1600" dirty="0"/>
              <a:t>」，並記載帳戶編號、角色編號。</a:t>
            </a:r>
          </a:p>
          <a:p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5132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一張含有 螢幕擷取畫面 的圖片&#10;&#10;自動產生的描述">
            <a:extLst>
              <a:ext uri="{FF2B5EF4-FFF2-40B4-BE49-F238E27FC236}">
                <a16:creationId xmlns:a16="http://schemas.microsoft.com/office/drawing/2014/main" id="{D7CA71F4-8567-40E3-A832-DA722FB82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71" y="291970"/>
            <a:ext cx="11843657" cy="6449071"/>
          </a:xfrm>
          <a:solidFill>
            <a:schemeClr val="tx1"/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852270-A583-4380-A17B-5C666849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79140"/>
            <a:ext cx="5117128" cy="970450"/>
          </a:xfrm>
        </p:spPr>
        <p:txBody>
          <a:bodyPr/>
          <a:lstStyle/>
          <a:p>
            <a:r>
              <a:rPr lang="en-US" altLang="zh-TW" b="1" dirty="0">
                <a:solidFill>
                  <a:schemeClr val="bg2"/>
                </a:solidFill>
              </a:rPr>
              <a:t>ER</a:t>
            </a:r>
            <a:r>
              <a:rPr lang="zh-TW" altLang="en-US" b="1" dirty="0">
                <a:solidFill>
                  <a:schemeClr val="bg2"/>
                </a:solidFill>
              </a:rPr>
              <a:t> </a:t>
            </a:r>
            <a:r>
              <a:rPr lang="en-US" altLang="zh-TW" b="1" dirty="0">
                <a:solidFill>
                  <a:schemeClr val="bg2"/>
                </a:solidFill>
              </a:rPr>
              <a:t>model</a:t>
            </a:r>
            <a:endParaRPr lang="zh-TW" alt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7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A5E994-1C8D-4BA4-A2BA-7CB08E85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92" y="235681"/>
            <a:ext cx="5025091" cy="970450"/>
          </a:xfrm>
        </p:spPr>
        <p:txBody>
          <a:bodyPr/>
          <a:lstStyle/>
          <a:p>
            <a:r>
              <a:rPr lang="en-US" altLang="zh-TW" b="1" dirty="0"/>
              <a:t>Relational Model</a:t>
            </a:r>
            <a:endParaRPr lang="zh-TW" altLang="en-US" b="1" dirty="0"/>
          </a:p>
        </p:txBody>
      </p:sp>
      <p:pic>
        <p:nvPicPr>
          <p:cNvPr id="5" name="內容版面配置區 4" descr="一張含有 螢幕擷取畫面, 監視器, 牆, 黑色 的圖片&#10;&#10;自動產生的描述">
            <a:extLst>
              <a:ext uri="{FF2B5EF4-FFF2-40B4-BE49-F238E27FC236}">
                <a16:creationId xmlns:a16="http://schemas.microsoft.com/office/drawing/2014/main" id="{F948C36D-E587-4E48-9487-4C054D221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63" y="0"/>
            <a:ext cx="6160125" cy="6857999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9512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Server Extensions - cont.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C96E3-DDA8-473C-8BE7-B317805C4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6421" y="1924050"/>
            <a:ext cx="4799158" cy="4229099"/>
          </a:xfrm>
        </p:spPr>
        <p:txBody>
          <a:bodyPr numCol="1" anchor="ctr">
            <a:normAutofit/>
          </a:bodyPr>
          <a:lstStyle/>
          <a:p>
            <a:r>
              <a:rPr lang="en-US" altLang="zh-TW" sz="4000" dirty="0"/>
              <a:t>Log4js</a:t>
            </a:r>
          </a:p>
          <a:p>
            <a:endParaRPr lang="en-US" altLang="zh-TW" sz="4000" dirty="0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6785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865344-FD9E-4FA3-97FF-56277D30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API</a:t>
            </a:r>
            <a:r>
              <a:rPr lang="zh-TW" altLang="en-US" b="1" dirty="0"/>
              <a:t> 防重放攻擊</a:t>
            </a:r>
            <a:r>
              <a:rPr lang="en-US" altLang="zh-TW" b="1" dirty="0"/>
              <a:t>(Replay attack)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57D811-C5BC-41EB-90A6-65BA53132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6" y="1732449"/>
            <a:ext cx="11420474" cy="47445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altLang="zh-TW" sz="2800" dirty="0"/>
              <a:t>API</a:t>
            </a:r>
            <a:r>
              <a:rPr lang="zh-TW" altLang="en-US" sz="2800" dirty="0"/>
              <a:t> 參數新增 </a:t>
            </a:r>
            <a:r>
              <a:rPr lang="en-US" altLang="zh-TW" sz="2800" dirty="0"/>
              <a:t>timestamp</a:t>
            </a:r>
            <a:r>
              <a:rPr lang="zh-TW" altLang="en-US" sz="2800" dirty="0"/>
              <a:t>、</a:t>
            </a:r>
            <a:r>
              <a:rPr lang="en-US" altLang="zh-TW" sz="2800" dirty="0"/>
              <a:t> nonce</a:t>
            </a:r>
            <a:r>
              <a:rPr lang="zh-TW" altLang="en-US" sz="2800" dirty="0"/>
              <a:t>、</a:t>
            </a:r>
            <a:r>
              <a:rPr lang="en-US" altLang="zh-TW" sz="2800" dirty="0"/>
              <a:t>sign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36900" indent="0">
              <a:buNone/>
            </a:pPr>
            <a:r>
              <a:rPr lang="zh-TW" altLang="en-US" sz="2800" dirty="0"/>
              <a:t>預期正常請求帶的</a:t>
            </a:r>
            <a:r>
              <a:rPr lang="en-US" altLang="zh-TW" sz="2800" dirty="0"/>
              <a:t>timestamp</a:t>
            </a:r>
            <a:r>
              <a:rPr lang="zh-TW" altLang="en-US" sz="2800" dirty="0"/>
              <a:t>參數會是不同的</a:t>
            </a:r>
            <a:endParaRPr lang="en-US" altLang="zh-TW" sz="2800" dirty="0"/>
          </a:p>
          <a:p>
            <a:pPr marL="36900" indent="0">
              <a:buNone/>
            </a:pPr>
            <a:r>
              <a:rPr lang="zh-TW" altLang="en-US" sz="2800" dirty="0"/>
              <a:t>（預期是正常的人每秒至多只會做一個操作）。</a:t>
            </a:r>
          </a:p>
          <a:p>
            <a:pPr marL="36900" indent="0">
              <a:buNone/>
            </a:pPr>
            <a:r>
              <a:rPr lang="zh-TW" altLang="en-US" sz="2800" dirty="0"/>
              <a:t>規定每個請求的時間戳與當前時間差不能超過一定的時間。</a:t>
            </a:r>
          </a:p>
          <a:p>
            <a:pPr marL="36900" indent="0">
              <a:buNone/>
            </a:pPr>
            <a:r>
              <a:rPr lang="zh-TW" altLang="en-US" sz="2800" dirty="0"/>
              <a:t>即使請求被截取了也只能在時間內進行重放攻擊，過期即失效。</a:t>
            </a:r>
          </a:p>
          <a:p>
            <a:pPr marL="36900" indent="0">
              <a:buNone/>
            </a:pPr>
            <a:r>
              <a:rPr lang="zh-TW" altLang="en-US" sz="2800" dirty="0"/>
              <a:t>但時間內攻擊者還是可以攻擊，所以就需要使用一個隨機數</a:t>
            </a:r>
            <a:r>
              <a:rPr lang="en-US" altLang="zh-TW" sz="2800" dirty="0"/>
              <a:t>nonce</a:t>
            </a:r>
            <a:r>
              <a:rPr lang="zh-TW" altLang="en-US" sz="2800" dirty="0"/>
              <a:t>。</a:t>
            </a:r>
          </a:p>
          <a:p>
            <a:pPr marL="36900" indent="0">
              <a:buNone/>
            </a:pPr>
            <a:r>
              <a:rPr lang="zh-TW" altLang="en-US" sz="2800" dirty="0"/>
              <a:t>因短時間內連續生成兩個相同</a:t>
            </a:r>
            <a:r>
              <a:rPr lang="en-US" altLang="zh-TW" sz="2800" dirty="0"/>
              <a:t>nonce</a:t>
            </a:r>
            <a:r>
              <a:rPr lang="zh-TW" altLang="en-US" sz="2800" dirty="0"/>
              <a:t>幾乎為不可能。</a:t>
            </a:r>
            <a:endParaRPr lang="en-US" altLang="zh-TW" sz="2800" dirty="0"/>
          </a:p>
          <a:p>
            <a:pPr marL="36900" indent="0">
              <a:buNone/>
            </a:pPr>
            <a:r>
              <a:rPr lang="zh-TW" altLang="en-US" sz="2800" dirty="0"/>
              <a:t>再加上一個加密簽名，驗證</a:t>
            </a:r>
            <a:r>
              <a:rPr lang="en-US" altLang="zh-TW" sz="2800" dirty="0"/>
              <a:t>API</a:t>
            </a:r>
            <a:r>
              <a:rPr lang="zh-TW" altLang="en-US" sz="2800" dirty="0"/>
              <a:t>是否有被他人竄改。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94538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A223B3-8DCA-40FC-A6EF-0FB14F42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Https Server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C1279-F8CB-44EC-B7E2-9DC44C15F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550" y="3114675"/>
            <a:ext cx="7848600" cy="3133725"/>
          </a:xfrm>
        </p:spPr>
        <p:txBody>
          <a:bodyPr anchor="ctr">
            <a:normAutofit/>
          </a:bodyPr>
          <a:lstStyle/>
          <a:p>
            <a:pPr>
              <a:tabLst>
                <a:tab pos="2962275" algn="l"/>
              </a:tabLst>
            </a:pPr>
            <a:r>
              <a:rPr lang="zh-TW" altLang="en-US" sz="3200" dirty="0"/>
              <a:t>自訂安全憑證 </a:t>
            </a:r>
            <a:r>
              <a:rPr lang="en-US" altLang="zh-TW" sz="3200" dirty="0"/>
              <a:t>SSL</a:t>
            </a:r>
          </a:p>
          <a:p>
            <a:pPr>
              <a:tabLst>
                <a:tab pos="2962275" algn="l"/>
              </a:tabLst>
            </a:pPr>
            <a:r>
              <a:rPr lang="zh-TW" altLang="en-US" sz="3200" dirty="0"/>
              <a:t>設置</a:t>
            </a:r>
            <a:r>
              <a:rPr lang="en-US" altLang="zh-TW" sz="3200" dirty="0"/>
              <a:t>Https Server</a:t>
            </a:r>
          </a:p>
          <a:p>
            <a:pPr>
              <a:tabLst>
                <a:tab pos="2962275" algn="l"/>
              </a:tabLst>
            </a:pPr>
            <a:r>
              <a:rPr lang="zh-TW" altLang="en-US" sz="3200" dirty="0"/>
              <a:t>前後端都採取 </a:t>
            </a:r>
            <a:r>
              <a:rPr lang="en-US" altLang="zh-TW" sz="3200" dirty="0"/>
              <a:t>Https</a:t>
            </a:r>
            <a:r>
              <a:rPr lang="zh-TW" altLang="en-US" sz="3200" dirty="0"/>
              <a:t> 連線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D68FB3-6A4A-4E82-A41F-3984DA30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68" y="1933575"/>
            <a:ext cx="6115039" cy="54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3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865344-FD9E-4FA3-97FF-56277D30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 </a:t>
            </a:r>
            <a:r>
              <a:rPr lang="zh-TW" altLang="en-US" b="1" dirty="0"/>
              <a:t>日誌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57D811-C5BC-41EB-90A6-65BA53132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將訪問日誌依照日期存進不同的</a:t>
            </a:r>
            <a:r>
              <a:rPr lang="en-US" altLang="zh-TW" sz="2800" dirty="0"/>
              <a:t>log</a:t>
            </a:r>
            <a:r>
              <a:rPr lang="zh-TW" altLang="en-US" sz="2800" dirty="0"/>
              <a:t>檔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535A0A-6566-4AA0-AF19-CFC0DB70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5720"/>
            <a:ext cx="12192000" cy="37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2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804</Words>
  <Application>Microsoft Office PowerPoint</Application>
  <PresentationFormat>寬螢幕</PresentationFormat>
  <Paragraphs>88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1" baseType="lpstr">
      <vt:lpstr>Calisto MT</vt:lpstr>
      <vt:lpstr>Wingdings 2</vt:lpstr>
      <vt:lpstr>石板</vt:lpstr>
      <vt:lpstr>G13 學生宿舍網路維修管理系統</vt:lpstr>
      <vt:lpstr>組員及分工</vt:lpstr>
      <vt:lpstr>系統需求說明</vt:lpstr>
      <vt:lpstr>ER model</vt:lpstr>
      <vt:lpstr>Relational Model</vt:lpstr>
      <vt:lpstr>Server Extensions - cont.</vt:lpstr>
      <vt:lpstr>API 防重放攻擊(Replay attack)</vt:lpstr>
      <vt:lpstr>Https Server</vt:lpstr>
      <vt:lpstr>Log 日誌</vt:lpstr>
      <vt:lpstr>Log 日誌</vt:lpstr>
      <vt:lpstr>Client Extensions - cont.</vt:lpstr>
      <vt:lpstr>Loading Animation</vt:lpstr>
      <vt:lpstr>Loading Animation - idea</vt:lpstr>
      <vt:lpstr>Page Loading</vt:lpstr>
      <vt:lpstr>Index</vt:lpstr>
      <vt:lpstr>Analysis Repair</vt:lpstr>
      <vt:lpstr>CRUD</vt:lpstr>
      <vt:lpstr>CRUD Navbar</vt:lpstr>
      <vt:lpstr>CSV</vt:lpstr>
      <vt:lpstr>Control</vt:lpstr>
      <vt:lpstr>Malfunction</vt:lpstr>
      <vt:lpstr>Processing</vt:lpstr>
      <vt:lpstr>Profile</vt:lpstr>
      <vt:lpstr>Login</vt:lpstr>
      <vt:lpstr>Login - ID</vt:lpstr>
      <vt:lpstr>Login - Password</vt:lpstr>
      <vt:lpstr>Login - Error</vt:lpstr>
      <vt:lpstr>Server Extensions -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G13 學生宿舍網路維修管理系統</dc:title>
  <dc:creator>ssu-yu chen</dc:creator>
  <cp:lastModifiedBy>ssu-yu chen</cp:lastModifiedBy>
  <cp:revision>43</cp:revision>
  <dcterms:created xsi:type="dcterms:W3CDTF">2019-01-04T14:13:11Z</dcterms:created>
  <dcterms:modified xsi:type="dcterms:W3CDTF">2019-05-19T14:10:03Z</dcterms:modified>
</cp:coreProperties>
</file>